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 Slab"/>
      <p:regular r:id="rId10"/>
      <p:bold r:id="rId11"/>
    </p:embeddedFon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bold.fntdata"/><Relationship Id="rId10" Type="http://schemas.openxmlformats.org/officeDocument/2006/relationships/font" Target="fonts/RobotoSlab-regular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8942993c0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8942993c0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8942993c0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8942993c0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8942993c0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8942993c0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2558700" y="606800"/>
            <a:ext cx="4026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Welcome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3152550" y="3359050"/>
            <a:ext cx="2838900" cy="106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FFFFF"/>
                </a:solidFill>
              </a:rPr>
              <a:t>Esperanza Vielma</a:t>
            </a:r>
            <a:endParaRPr sz="4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Executive Director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espe@ejc4w.org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6050" y="1286325"/>
            <a:ext cx="3809751" cy="177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775" y="1653075"/>
            <a:ext cx="4316475" cy="141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283650" y="941100"/>
            <a:ext cx="8576700" cy="112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Residential Fixed Charges – Comparisons of California IOU Proposals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Developed By: EQ Research LLC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Date: April 11, 2023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9363" y="1836550"/>
            <a:ext cx="4185275" cy="29834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1763713" y="4820000"/>
            <a:ext cx="5616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C4587"/>
                </a:solidFill>
                <a:latin typeface="Roboto"/>
                <a:ea typeface="Roboto"/>
                <a:cs typeface="Roboto"/>
                <a:sym typeface="Roboto"/>
              </a:rPr>
              <a:t>https://eq-research.com/wp-content/uploads/2023/04/20230411-Residential-Fixed-Charges.pdf</a:t>
            </a:r>
            <a:endParaRPr sz="1000">
              <a:solidFill>
                <a:srgbClr val="1C4587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135150" y="137600"/>
            <a:ext cx="4075800" cy="7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small single family detached home, apartments, duplexes, townhomes, and condominiums</a:t>
            </a:r>
            <a:endParaRPr/>
          </a:p>
        </p:txBody>
      </p:sp>
      <p:cxnSp>
        <p:nvCxnSpPr>
          <p:cNvPr id="79" name="Google Shape;79;p15"/>
          <p:cNvCxnSpPr/>
          <p:nvPr/>
        </p:nvCxnSpPr>
        <p:spPr>
          <a:xfrm flipH="1" rot="10800000">
            <a:off x="40450" y="42850"/>
            <a:ext cx="9086400" cy="5105700"/>
          </a:xfrm>
          <a:prstGeom prst="straightConnector1">
            <a:avLst/>
          </a:prstGeom>
          <a:noFill/>
          <a:ln cap="flat" cmpd="sng" w="7620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27500"/>
            <a:ext cx="1351158" cy="1124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 rotWithShape="1">
          <a:blip r:embed="rId4">
            <a:alphaModFix/>
          </a:blip>
          <a:srcRect b="3762" l="18737" r="20107" t="0"/>
          <a:stretch/>
        </p:blipFill>
        <p:spPr>
          <a:xfrm>
            <a:off x="1531650" y="927500"/>
            <a:ext cx="827207" cy="130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 rotWithShape="1">
          <a:blip r:embed="rId5">
            <a:alphaModFix/>
          </a:blip>
          <a:srcRect b="9054" l="0" r="0" t="12415"/>
          <a:stretch/>
        </p:blipFill>
        <p:spPr>
          <a:xfrm>
            <a:off x="2778675" y="1015963"/>
            <a:ext cx="1432272" cy="112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 rotWithShape="1">
          <a:blip r:embed="rId6">
            <a:alphaModFix/>
          </a:blip>
          <a:srcRect b="17045" l="0" r="0" t="16055"/>
          <a:stretch/>
        </p:blipFill>
        <p:spPr>
          <a:xfrm>
            <a:off x="40450" y="2571750"/>
            <a:ext cx="1432275" cy="95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31650" y="2488400"/>
            <a:ext cx="1124850" cy="112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/>
          <p:nvPr/>
        </p:nvSpPr>
        <p:spPr>
          <a:xfrm>
            <a:off x="5553250" y="4450875"/>
            <a:ext cx="1920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large 3750 ft2 home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27800" y="2659425"/>
            <a:ext cx="29718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/>
        </p:nvSpPr>
        <p:spPr>
          <a:xfrm>
            <a:off x="4459900" y="220425"/>
            <a:ext cx="353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BILL RATE INCREASE 10 – 20%</a:t>
            </a:r>
            <a:endParaRPr b="1" sz="180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5355900" y="571525"/>
            <a:ext cx="729900" cy="11247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202900" y="4527825"/>
            <a:ext cx="353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BILL RATE DECREASE 15– 30%</a:t>
            </a:r>
            <a:endParaRPr b="1" sz="180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5"/>
          <p:cNvSpPr/>
          <p:nvPr/>
        </p:nvSpPr>
        <p:spPr>
          <a:xfrm rot="10800000">
            <a:off x="3129863" y="3403125"/>
            <a:ext cx="729900" cy="11247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-284875" y="2052350"/>
            <a:ext cx="1920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1250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ft2 home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6250975" y="4778325"/>
            <a:ext cx="315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"/>
                <a:ea typeface="Roboto"/>
                <a:cs typeface="Roboto"/>
                <a:sym typeface="Roboto"/>
              </a:rPr>
              <a:t>Preliminary Assessment of Fixed Charge Proposals</a:t>
            </a:r>
            <a:endParaRPr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"/>
                <a:ea typeface="Roboto"/>
                <a:cs typeface="Roboto"/>
                <a:sym typeface="Roboto"/>
              </a:rPr>
              <a:t>Flagstaff Research</a:t>
            </a:r>
            <a:endParaRPr sz="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ctrTitle"/>
          </p:nvPr>
        </p:nvSpPr>
        <p:spPr>
          <a:xfrm>
            <a:off x="2558700" y="606800"/>
            <a:ext cx="4026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Thank you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subTitle"/>
          </p:nvPr>
        </p:nvSpPr>
        <p:spPr>
          <a:xfrm>
            <a:off x="3152550" y="3359050"/>
            <a:ext cx="2838900" cy="106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Contact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espe@ejc4w.org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6050" y="1286325"/>
            <a:ext cx="3809751" cy="177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5538" y="1548400"/>
            <a:ext cx="4316475" cy="141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6119200" y="2958850"/>
            <a:ext cx="21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https://ceeetruth.org/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1539863" y="2958850"/>
            <a:ext cx="174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https://ejcw.org/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